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3"/>
  </p:notesMasterIdLst>
  <p:handoutMasterIdLst>
    <p:handoutMasterId r:id="rId14"/>
  </p:handoutMasterIdLst>
  <p:sldIdLst>
    <p:sldId id="280" r:id="rId2"/>
    <p:sldId id="319" r:id="rId3"/>
    <p:sldId id="320" r:id="rId4"/>
    <p:sldId id="321" r:id="rId5"/>
    <p:sldId id="322" r:id="rId6"/>
    <p:sldId id="323" r:id="rId7"/>
    <p:sldId id="324" r:id="rId8"/>
    <p:sldId id="325" r:id="rId9"/>
    <p:sldId id="326" r:id="rId10"/>
    <p:sldId id="318" r:id="rId11"/>
    <p:sldId id="301" r:id="rId12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8090"/>
    <a:srgbClr val="05668D"/>
    <a:srgbClr val="4D7EA8"/>
    <a:srgbClr val="82204A"/>
    <a:srgbClr val="617073"/>
    <a:srgbClr val="171A21"/>
    <a:srgbClr val="454372"/>
    <a:srgbClr val="893168"/>
    <a:srgbClr val="C2714F"/>
    <a:srgbClr val="0F4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7"/>
    <p:restoredTop sz="89416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7/24/19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Tips and Techniques in Data Warehousing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404354-C325-2F42-B8FC-C66059167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3456899" cy="14660562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731837" y="20875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High level discussion of additional frameworks for managing data and processes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>
                <a:solidFill>
                  <a:schemeClr val="tx1">
                    <a:lumMod val="85000"/>
                    <a:lumOff val="15000"/>
                  </a:schemeClr>
                </a:solidFill>
              </a:rPr>
              <a:t>Discussed 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access to different levels of </a:t>
            </a:r>
            <a:r>
              <a:rPr lang="en-US" sz="4000">
                <a:solidFill>
                  <a:schemeClr val="tx1">
                    <a:lumMod val="85000"/>
                    <a:lumOff val="15000"/>
                  </a:schemeClr>
                </a:solidFill>
              </a:rPr>
              <a:t>the company’s data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6AB97-BED8-F14B-9D89-A82243677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Master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31443-D18B-5442-99FF-86BDD31A8458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Provides a unified view of data, when data integrated from different sources</a:t>
            </a:r>
          </a:p>
          <a:p>
            <a:r>
              <a:rPr lang="en-US" dirty="0"/>
              <a:t>Includes precise definitions of key parts of the business (customers, localities, employees)</a:t>
            </a:r>
          </a:p>
          <a:p>
            <a:r>
              <a:rPr lang="en-US" dirty="0"/>
              <a:t>Definitions will exist as master data sets in the data warehouse</a:t>
            </a:r>
          </a:p>
          <a:p>
            <a:r>
              <a:rPr lang="en-US" dirty="0"/>
              <a:t>Want to ensure accuracy and consistency</a:t>
            </a:r>
          </a:p>
        </p:txBody>
      </p:sp>
    </p:spTree>
    <p:extLst>
      <p:ext uri="{BB962C8B-B14F-4D97-AF65-F5344CB8AC3E}">
        <p14:creationId xmlns:p14="http://schemas.microsoft.com/office/powerpoint/2010/main" val="2400621844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7F726-AED6-1148-81D0-520F0810E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Service-oriented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5F029-61D2-FC43-947C-2E81714198B8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Design philosophy about how to structure a solution</a:t>
            </a:r>
          </a:p>
          <a:p>
            <a:r>
              <a:rPr lang="en-US" dirty="0"/>
              <a:t>SOA entails integration across systems</a:t>
            </a:r>
          </a:p>
          <a:p>
            <a:r>
              <a:rPr lang="en-US" dirty="0"/>
              <a:t>Each resource provides an interface to its functions</a:t>
            </a:r>
          </a:p>
          <a:p>
            <a:r>
              <a:rPr lang="en-US" dirty="0"/>
              <a:t>Interface can be reached by other</a:t>
            </a:r>
          </a:p>
          <a:p>
            <a:r>
              <a:rPr lang="en-US" dirty="0"/>
              <a:t>Today often provided on the web as APIs (Application Programming Interface)</a:t>
            </a:r>
          </a:p>
          <a:p>
            <a:r>
              <a:rPr lang="en-US" dirty="0"/>
              <a:t>Businesses can provide these interfaces as part of their product</a:t>
            </a:r>
          </a:p>
        </p:txBody>
      </p:sp>
    </p:spTree>
    <p:extLst>
      <p:ext uri="{BB962C8B-B14F-4D97-AF65-F5344CB8AC3E}">
        <p14:creationId xmlns:p14="http://schemas.microsoft.com/office/powerpoint/2010/main" val="203754050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2C399-16F6-0443-9578-5DA5DA55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should data be accessed?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FB4C6-EC08-1D47-8381-25EC2E3B9636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Analytics portal (dashboard/front-end system)</a:t>
            </a:r>
          </a:p>
          <a:p>
            <a:r>
              <a:rPr lang="en-US" dirty="0"/>
              <a:t>Data mart</a:t>
            </a:r>
          </a:p>
          <a:p>
            <a:r>
              <a:rPr lang="en-US" dirty="0"/>
              <a:t>Data warehouse</a:t>
            </a:r>
          </a:p>
          <a:p>
            <a:r>
              <a:rPr lang="en-US" dirty="0"/>
              <a:t>Source system</a:t>
            </a:r>
          </a:p>
        </p:txBody>
      </p:sp>
    </p:spTree>
    <p:extLst>
      <p:ext uri="{BB962C8B-B14F-4D97-AF65-F5344CB8AC3E}">
        <p14:creationId xmlns:p14="http://schemas.microsoft.com/office/powerpoint/2010/main" val="413414893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2179-638A-A64E-AB04-50BF2A16F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accesses data and why?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3E1BD2A-0514-EB4A-96DD-404215391AA9}"/>
              </a:ext>
            </a:extLst>
          </p:cNvPr>
          <p:cNvSpPr/>
          <p:nvPr/>
        </p:nvSpPr>
        <p:spPr>
          <a:xfrm>
            <a:off x="1265237" y="2087562"/>
            <a:ext cx="9144000" cy="9601200"/>
          </a:xfrm>
          <a:prstGeom prst="roundRect">
            <a:avLst>
              <a:gd name="adj" fmla="val 3940"/>
            </a:avLst>
          </a:prstGeom>
          <a:solidFill>
            <a:srgbClr val="05668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b="1" u="sng" dirty="0"/>
              <a:t>Analyst</a:t>
            </a:r>
            <a:endParaRPr lang="en-US" sz="4000" b="1" u="sng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Typically has access to a large portion of the companies data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Always bases analysis on business needs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Not considered the “end user” for systems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47B31AF-3E1A-7047-BEE2-0DCABF4AFF5D}"/>
              </a:ext>
            </a:extLst>
          </p:cNvPr>
          <p:cNvSpPr/>
          <p:nvPr/>
        </p:nvSpPr>
        <p:spPr>
          <a:xfrm>
            <a:off x="12695237" y="2103869"/>
            <a:ext cx="9144000" cy="9601200"/>
          </a:xfrm>
          <a:prstGeom prst="roundRect">
            <a:avLst>
              <a:gd name="adj" fmla="val 3940"/>
            </a:avLst>
          </a:prstGeom>
          <a:solidFill>
            <a:srgbClr val="028090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b="1" u="sng" dirty="0"/>
              <a:t>Business User</a:t>
            </a:r>
            <a:endParaRPr lang="en-US" sz="4000" b="1" u="sng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Access typically limited to scope of their position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May ask for assistance from the analyst for two reasons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First: needs help creating new business information in the form of an analytic project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Second: needs new information about the business due to changing needs</a:t>
            </a:r>
          </a:p>
          <a:p>
            <a:pPr marL="1692275" lvl="1" indent="-571500">
              <a:buFont typeface="Arial" panose="020B0604020202020204" pitchFamily="34" charset="0"/>
              <a:buChar char="•"/>
            </a:pPr>
            <a:r>
              <a:rPr lang="en-US" sz="4000" dirty="0"/>
              <a:t>the analyst helps provide information during implementation period</a:t>
            </a:r>
          </a:p>
        </p:txBody>
      </p:sp>
    </p:spTree>
    <p:extLst>
      <p:ext uri="{BB962C8B-B14F-4D97-AF65-F5344CB8AC3E}">
        <p14:creationId xmlns:p14="http://schemas.microsoft.com/office/powerpoint/2010/main" val="51417051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4837A9-5E36-404D-8AB9-73FA98AEE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to analytics portals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52C304-87FA-AC47-AA1A-97DFC8C89AA5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May not actually need access b/c have direct access to data</a:t>
            </a:r>
          </a:p>
          <a:p>
            <a:r>
              <a:rPr lang="en-US" dirty="0"/>
              <a:t>In smaller organizations the analyst may play multiple roles</a:t>
            </a:r>
          </a:p>
          <a:p>
            <a:r>
              <a:rPr lang="en-US" dirty="0"/>
              <a:t>Portal provides fast and easy access</a:t>
            </a:r>
          </a:p>
          <a:p>
            <a:r>
              <a:rPr lang="en-US" dirty="0"/>
              <a:t>Used for validating data during analytic projects</a:t>
            </a:r>
          </a:p>
        </p:txBody>
      </p:sp>
    </p:spTree>
    <p:extLst>
      <p:ext uri="{BB962C8B-B14F-4D97-AF65-F5344CB8AC3E}">
        <p14:creationId xmlns:p14="http://schemas.microsoft.com/office/powerpoint/2010/main" val="25446179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0A7FA-FD41-D944-9404-142E50BE2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to data marts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DA668-478D-2C47-A8F8-C6809F230878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May need access to develop data delivery to the business</a:t>
            </a:r>
          </a:p>
          <a:p>
            <a:r>
              <a:rPr lang="en-US" dirty="0"/>
              <a:t>Always need access for data validation and to troubleshoot issues with differences in numbers</a:t>
            </a:r>
          </a:p>
          <a:p>
            <a:r>
              <a:rPr lang="en-US" dirty="0"/>
              <a:t>May serve as a SQL generator to save time writing queries</a:t>
            </a:r>
          </a:p>
        </p:txBody>
      </p:sp>
    </p:spTree>
    <p:extLst>
      <p:ext uri="{BB962C8B-B14F-4D97-AF65-F5344CB8AC3E}">
        <p14:creationId xmlns:p14="http://schemas.microsoft.com/office/powerpoint/2010/main" val="417376989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62219-878C-CF4D-844E-6C14CB278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to data warehouse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ABFA1-F76D-BF42-A6A8-033D008E8F12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Generally the primary work area of the analyst</a:t>
            </a:r>
          </a:p>
          <a:p>
            <a:r>
              <a:rPr lang="en-US" dirty="0"/>
              <a:t>Data in higher level systems may not have the detail necessary for various projects/questions</a:t>
            </a:r>
          </a:p>
          <a:p>
            <a:r>
              <a:rPr lang="en-US" dirty="0"/>
              <a:t>Analyst may design a way to push data from the data warehouse into source systems as a way to complete projects</a:t>
            </a:r>
          </a:p>
        </p:txBody>
      </p:sp>
    </p:spTree>
    <p:extLst>
      <p:ext uri="{BB962C8B-B14F-4D97-AF65-F5344CB8AC3E}">
        <p14:creationId xmlns:p14="http://schemas.microsoft.com/office/powerpoint/2010/main" val="334303496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E70B3-79D7-5644-AC04-BD667E342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to source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4DF3A-635F-E04E-8698-DD401466D58A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Can take considerable time to work with source systems</a:t>
            </a:r>
          </a:p>
          <a:p>
            <a:pPr lvl="1"/>
            <a:r>
              <a:rPr lang="en-US" dirty="0"/>
              <a:t>They are generally not optimized for analytic work</a:t>
            </a:r>
          </a:p>
          <a:p>
            <a:r>
              <a:rPr lang="en-US" dirty="0"/>
              <a:t>May need access for data validation purposes</a:t>
            </a:r>
          </a:p>
          <a:p>
            <a:r>
              <a:rPr lang="en-US" dirty="0"/>
              <a:t>Will need access to help establish a connection with the data warehouse</a:t>
            </a:r>
          </a:p>
        </p:txBody>
      </p:sp>
    </p:spTree>
    <p:extLst>
      <p:ext uri="{BB962C8B-B14F-4D97-AF65-F5344CB8AC3E}">
        <p14:creationId xmlns:p14="http://schemas.microsoft.com/office/powerpoint/2010/main" val="1451811859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20672</TotalTime>
  <Words>408</Words>
  <Application>Microsoft Macintosh PowerPoint</Application>
  <PresentationFormat>Custom</PresentationFormat>
  <Paragraphs>53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ＭＳ Ｐゴシック</vt:lpstr>
      <vt:lpstr>Arial</vt:lpstr>
      <vt:lpstr>Calibri</vt:lpstr>
      <vt:lpstr>Online Programs Template White[1]</vt:lpstr>
      <vt:lpstr>PowerPoint Presentation</vt:lpstr>
      <vt:lpstr>Master data management</vt:lpstr>
      <vt:lpstr>Service-oriented architecture</vt:lpstr>
      <vt:lpstr>How should data be accessed?</vt:lpstr>
      <vt:lpstr>Who accesses data and why?</vt:lpstr>
      <vt:lpstr>Access to analytics portals</vt:lpstr>
      <vt:lpstr>Access to data marts</vt:lpstr>
      <vt:lpstr>Access to data warehouse</vt:lpstr>
      <vt:lpstr>Access to source systems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455</cp:revision>
  <dcterms:created xsi:type="dcterms:W3CDTF">2007-05-02T01:14:38Z</dcterms:created>
  <dcterms:modified xsi:type="dcterms:W3CDTF">2019-07-24T22:27:37Z</dcterms:modified>
</cp:coreProperties>
</file>

<file path=docProps/thumbnail.jpeg>
</file>